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3" r:id="rId3"/>
    <p:sldId id="274" r:id="rId4"/>
    <p:sldId id="266" r:id="rId5"/>
    <p:sldId id="260" r:id="rId6"/>
    <p:sldId id="268" r:id="rId7"/>
    <p:sldId id="269" r:id="rId8"/>
    <p:sldId id="271" r:id="rId9"/>
    <p:sldId id="26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" initials="h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6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Feuil12!$E$38</c:f>
              <c:strCache>
                <c:ptCount val="1"/>
                <c:pt idx="0">
                  <c:v>Pourcentage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0B5FA99-FF7F-4D35-B50E-E282076E905D}" type="VALUE">
                      <a:rPr lang="en-US">
                        <a:solidFill>
                          <a:schemeClr val="accent2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B7B48F31-9476-4D6B-BC52-E19DFAB20397}" type="VALUE">
                      <a:rPr lang="en-US">
                        <a:solidFill>
                          <a:schemeClr val="accent2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4C161ED7-9C76-432F-9546-7F0DED33C289}" type="VALUE">
                      <a:rPr lang="en-US">
                        <a:solidFill>
                          <a:schemeClr val="accent2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Feuil12!$D$39:$D$52</c:f>
              <c:strCache>
                <c:ptCount val="14"/>
                <c:pt idx="0">
                  <c:v>Dyspnée</c:v>
                </c:pt>
                <c:pt idx="1">
                  <c:v>Palpitation</c:v>
                </c:pt>
                <c:pt idx="2">
                  <c:v>Vertiges</c:v>
                </c:pt>
                <c:pt idx="3">
                  <c:v>syncope</c:v>
                </c:pt>
                <c:pt idx="4">
                  <c:v>Hémoptysie</c:v>
                </c:pt>
                <c:pt idx="5">
                  <c:v>Toux</c:v>
                </c:pt>
                <c:pt idx="6">
                  <c:v>Douleur thoracique</c:v>
                </c:pt>
                <c:pt idx="7">
                  <c:v>OMI</c:v>
                </c:pt>
                <c:pt idx="8">
                  <c:v>Tachycardie</c:v>
                </c:pt>
                <c:pt idx="9">
                  <c:v>Galop</c:v>
                </c:pt>
                <c:pt idx="10">
                  <c:v>Condensation pulmonaire</c:v>
                </c:pt>
                <c:pt idx="11">
                  <c:v>Hépatomégalie</c:v>
                </c:pt>
                <c:pt idx="12">
                  <c:v>Reflux  hépato    jugulaire</c:v>
                </c:pt>
                <c:pt idx="13">
                  <c:v>Signe de Homans</c:v>
                </c:pt>
              </c:strCache>
            </c:strRef>
          </c:cat>
          <c:val>
            <c:numRef>
              <c:f>Feuil12!$E$39:$E$52</c:f>
              <c:numCache>
                <c:formatCode>General</c:formatCode>
                <c:ptCount val="14"/>
                <c:pt idx="0">
                  <c:v>96.9</c:v>
                </c:pt>
                <c:pt idx="1">
                  <c:v>40.6</c:v>
                </c:pt>
                <c:pt idx="2">
                  <c:v>12.5</c:v>
                </c:pt>
                <c:pt idx="3">
                  <c:v>3.1</c:v>
                </c:pt>
                <c:pt idx="4">
                  <c:v>9.4</c:v>
                </c:pt>
                <c:pt idx="5">
                  <c:v>40.6</c:v>
                </c:pt>
                <c:pt idx="6">
                  <c:v>56.3</c:v>
                </c:pt>
                <c:pt idx="7">
                  <c:v>34.5</c:v>
                </c:pt>
                <c:pt idx="8">
                  <c:v>68.8</c:v>
                </c:pt>
                <c:pt idx="9">
                  <c:v>6.3</c:v>
                </c:pt>
                <c:pt idx="10">
                  <c:v>15.7</c:v>
                </c:pt>
                <c:pt idx="11">
                  <c:v>28.1</c:v>
                </c:pt>
                <c:pt idx="12">
                  <c:v>28.1</c:v>
                </c:pt>
                <c:pt idx="13">
                  <c:v>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A3-9A4D-8273-30FF8F39B4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347467328"/>
        <c:axId val="-347479840"/>
      </c:barChart>
      <c:catAx>
        <c:axId val="-34746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-347479840"/>
        <c:crosses val="autoZero"/>
        <c:auto val="1"/>
        <c:lblAlgn val="ctr"/>
        <c:lblOffset val="100"/>
        <c:noMultiLvlLbl val="0"/>
      </c:catAx>
      <c:valAx>
        <c:axId val="-3474798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34746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1.2135140418180488E-2"/>
          <c:y val="0.13698591063587798"/>
          <c:w val="0.96186098725714708"/>
          <c:h val="0.532296531147107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Feuil12!$E$8</c:f>
              <c:strCache>
                <c:ptCount val="1"/>
                <c:pt idx="0">
                  <c:v>Pourcentage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76651C5-AB0D-4D89-8ABE-9B572F7BBCD4}" type="VALUE">
                      <a:rPr lang="en-US">
                        <a:solidFill>
                          <a:schemeClr val="accent2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342EF2F3-F85B-4FCF-9B35-ADBDDF7209A7}" type="VALUE">
                      <a:rPr lang="en-US">
                        <a:solidFill>
                          <a:schemeClr val="accent2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Feuil12!$D$9:$D$20</c:f>
              <c:strCache>
                <c:ptCount val="12"/>
                <c:pt idx="0">
                  <c:v>HTA</c:v>
                </c:pt>
                <c:pt idx="1">
                  <c:v>Diabète</c:v>
                </c:pt>
                <c:pt idx="2">
                  <c:v>Insuffisance cardiaque</c:v>
                </c:pt>
                <c:pt idx="3">
                  <c:v>Insuffisance respiratoire</c:v>
                </c:pt>
                <c:pt idx="4">
                  <c:v>Tabagisme</c:v>
                </c:pt>
                <c:pt idx="5">
                  <c:v>Sédentarité</c:v>
                </c:pt>
                <c:pt idx="6">
                  <c:v>Obésité</c:v>
                </c:pt>
                <c:pt idx="7">
                  <c:v>Chirurgie</c:v>
                </c:pt>
                <c:pt idx="8">
                  <c:v>Cancer</c:v>
                </c:pt>
                <c:pt idx="9">
                  <c:v>TVP</c:v>
                </c:pt>
                <c:pt idx="10">
                  <c:v>Post partum</c:v>
                </c:pt>
                <c:pt idx="11">
                  <c:v>EP</c:v>
                </c:pt>
              </c:strCache>
            </c:strRef>
          </c:cat>
          <c:val>
            <c:numRef>
              <c:f>Feuil12!$E$9:$E$20</c:f>
              <c:numCache>
                <c:formatCode>General</c:formatCode>
                <c:ptCount val="12"/>
                <c:pt idx="0">
                  <c:v>43.6</c:v>
                </c:pt>
                <c:pt idx="1">
                  <c:v>6.3</c:v>
                </c:pt>
                <c:pt idx="2">
                  <c:v>3.1</c:v>
                </c:pt>
                <c:pt idx="3">
                  <c:v>3.1</c:v>
                </c:pt>
                <c:pt idx="4">
                  <c:v>18.8</c:v>
                </c:pt>
                <c:pt idx="5">
                  <c:v>34.4</c:v>
                </c:pt>
                <c:pt idx="6">
                  <c:v>25</c:v>
                </c:pt>
                <c:pt idx="7">
                  <c:v>21.9</c:v>
                </c:pt>
                <c:pt idx="8">
                  <c:v>3.1</c:v>
                </c:pt>
                <c:pt idx="9">
                  <c:v>9.4</c:v>
                </c:pt>
                <c:pt idx="10">
                  <c:v>3.1</c:v>
                </c:pt>
                <c:pt idx="11">
                  <c:v>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0A-D44C-8FD0-84A2CF63CD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347470592"/>
        <c:axId val="-347474944"/>
      </c:barChart>
      <c:catAx>
        <c:axId val="-34747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-347474944"/>
        <c:crosses val="autoZero"/>
        <c:auto val="1"/>
        <c:lblAlgn val="ctr"/>
        <c:lblOffset val="100"/>
        <c:noMultiLvlLbl val="0"/>
      </c:catAx>
      <c:valAx>
        <c:axId val="-347474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347470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737E9-A673-46C8-80D5-BD421EE47EDB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A5D38-F9CF-4F5C-89AB-F50669B45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27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C’est une pathologie fréquente, grave, multifactorielle, dont l’incidence augmente avec l’âge.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L'embolie pulmonaire reste encore à l'heure actuelle un défi majeur en médecine malgré les progrès en terme de prévention, de diagnostic et de traitement.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i="1" dirty="0">
                <a:solidFill>
                  <a:srgbClr val="0070C0"/>
                </a:solidFill>
              </a:rPr>
              <a:t>objectif général était </a:t>
            </a:r>
            <a:r>
              <a:rPr lang="fr-FR" sz="1200" dirty="0"/>
              <a:t>Etudier les aspects épidémiologiques et cliniques des patients hospitalisés au Centre Hospitalier Universitaire de KATI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A5D38-F9CF-4F5C-89AB-F50669B457A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200" dirty="0"/>
              <a:t>Sex ratio = 0,88.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200" dirty="0"/>
              <a:t>La tranche d’âge 41 à 60 ans était la plus représentée (40,6%), suivi des plus de 60 ans avec 34,4%</a:t>
            </a:r>
            <a:endParaRPr 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A5D38-F9CF-4F5C-89AB-F50669B457A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884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Les manifestations cliniques les plus observées étaient: la dyspnée (96,9%), la tachycardie (68,8%), la douleur thoracique (56,3%)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A5D38-F9CF-4F5C-89AB-F50669B457A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335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Les facteurs de risque les plus rencontrés étaient : HTA (43,6%), la sédentarité (34,4%) </a:t>
            </a:r>
            <a:r>
              <a:rPr lang="fr-ML" sz="1200" dirty="0" smtClean="0"/>
              <a:t> </a:t>
            </a:r>
            <a:endParaRPr lang="fr-FR" sz="12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A5D38-F9CF-4F5C-89AB-F50669B457A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1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/>
              <a:t>D-dimères, les Pro BNP étaient élevés chez respectivement  9,4% des cas. </a:t>
            </a:r>
          </a:p>
          <a:p>
            <a:endParaRPr lang="fr-FR" sz="1200" dirty="0"/>
          </a:p>
          <a:p>
            <a:r>
              <a:rPr lang="fr-FR" sz="1200" dirty="0"/>
              <a:t>Les anomalies électriques retrouvées étaient : la tachycardie (53,1%), BBD (18,7%) et l’aspect S1Q3 (15,6%).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A5D38-F9CF-4F5C-89AB-F50669B457A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859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/>
              <a:t>L’échographie cardiaque a montré : une FEVG &gt; 50%  chez 71,9% des cas, une dilatation des cavités droites chez 71,9% des cas, une HTAP chez 59,4% des cas. </a:t>
            </a:r>
          </a:p>
          <a:p>
            <a:r>
              <a:rPr lang="fr-FR" sz="1200" dirty="0"/>
              <a:t>L’occlusion bilatérale (62,5%), suivie d’une occlusion unilatérale (25%) étaient les anomalies </a:t>
            </a:r>
            <a:r>
              <a:rPr lang="fr-FR" sz="1200" dirty="0" err="1"/>
              <a:t>angio</a:t>
            </a:r>
            <a:r>
              <a:rPr lang="fr-FR" sz="1200" dirty="0"/>
              <a:t> </a:t>
            </a:r>
            <a:r>
              <a:rPr lang="fr-FR" sz="1200" dirty="0" err="1"/>
              <a:t>scannographiques</a:t>
            </a:r>
            <a:r>
              <a:rPr lang="fr-FR" sz="1200" dirty="0"/>
              <a:t> les plus observées</a:t>
            </a:r>
            <a:endParaRPr lang="fr-ML" sz="12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A5D38-F9CF-4F5C-89AB-F50669B457A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19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AB3E-2219-44F3-90C5-8147C499EF9D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98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5709-3624-4C52-8CE2-03E7EFC63724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80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759B-9DA9-4BA9-B2F0-F88A9AA6A41B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86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E245-F039-4FAD-B2C2-510F031F2457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58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AAE-C6B1-49AB-914E-05A0DCEF2FBA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6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6E31C-8E7A-43AE-9415-F6F01E1A0D6D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61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64FB-6517-4F60-A677-92B2BC2E1A28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32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EB36-F9EA-4F3A-93CA-FCF1A8F6AFAD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67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12E-24B2-4FDA-9134-0FC9CED2CAC4}" type="datetime1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61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DBE2-7896-47F7-892F-0DD20B57478E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62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51ED-A822-4310-AB92-73C88CB88F37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45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4C5C8-1CB0-4C01-B9B9-9C212A64BF26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16B02-B6DE-419C-AE7F-FF3720CD45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17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8591" y="774825"/>
            <a:ext cx="111748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Embolie pulmonaire : aspects épidémiologiques et cliniques au CHU de KATI</a:t>
            </a:r>
            <a:endParaRPr lang="fr-FR" sz="6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92209" y="4390404"/>
            <a:ext cx="10442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Thiam A C</a:t>
            </a:r>
            <a:r>
              <a:rPr lang="fr-FR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fr-FR" sz="24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Sonfo B,</a:t>
            </a:r>
            <a:r>
              <a:rPr lang="fr-FR" sz="24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Camara Y, Sacko M, Konaté M, Maiga A K, Camara M, Daffé S, </a:t>
            </a:r>
          </a:p>
          <a:p>
            <a:pPr algn="ctr"/>
            <a:r>
              <a:rPr lang="fr-FR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Touré M, BA H O, Sangaré </a:t>
            </a:r>
            <a:r>
              <a:rPr lang="fr-FR" sz="2400" i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I, Sidibé A, </a:t>
            </a:r>
            <a:r>
              <a:rPr lang="fr-FR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Coulibaly S, Menta 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C5B67206-ED3C-4655-878D-C87DC7815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4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F24C8E1F-2565-6A45-BF9D-9BA0398DE791}"/>
              </a:ext>
            </a:extLst>
          </p:cNvPr>
          <p:cNvSpPr txBox="1"/>
          <p:nvPr/>
        </p:nvSpPr>
        <p:spPr>
          <a:xfrm>
            <a:off x="914400" y="1584248"/>
            <a:ext cx="108156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L’embolie pulmonaire (EP) se définit comme l’oblitération brutale (totale ou partielle) du tronc de l’artère pulmonaire ou d’une de ses branches par un corps étranger circulant, le plus souvent fibrino-cruorique</a:t>
            </a:r>
          </a:p>
          <a:p>
            <a:endParaRPr lang="fr-F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Pathologie fréquente, grave, multifactorielle, incidence augmente avec l’âge. </a:t>
            </a:r>
          </a:p>
          <a:p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Défi majeur malgré </a:t>
            </a:r>
            <a:r>
              <a:rPr lang="fr-FR" sz="2400" dirty="0" smtClean="0"/>
              <a:t>progrès en terme de prévention, de diagnostic et de traitement</a:t>
            </a:r>
            <a:endParaRPr lang="fr-FR" sz="2400" dirty="0"/>
          </a:p>
          <a:p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Peu de données sont disponibles au Mali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Objectif: Etudier les aspects épidémiologiques et cliniques</a:t>
            </a:r>
            <a:endParaRPr lang="fr-ML" sz="24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1A80DBD-C71A-FF49-8331-B42E62334185}"/>
              </a:ext>
            </a:extLst>
          </p:cNvPr>
          <p:cNvSpPr txBox="1"/>
          <p:nvPr/>
        </p:nvSpPr>
        <p:spPr>
          <a:xfrm>
            <a:off x="914401" y="414671"/>
            <a:ext cx="10473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solidFill>
                  <a:schemeClr val="accent2"/>
                </a:solidFill>
              </a:rPr>
              <a:t>Introduction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F91A993E-D51D-4B29-96A0-A1D56DB0A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08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F24C8E1F-2565-6A45-BF9D-9BA0398DE791}"/>
              </a:ext>
            </a:extLst>
          </p:cNvPr>
          <p:cNvSpPr txBox="1"/>
          <p:nvPr/>
        </p:nvSpPr>
        <p:spPr>
          <a:xfrm>
            <a:off x="914400" y="1584248"/>
            <a:ext cx="1047307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Il s’agit d’une étude rétrospective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descriptive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Période d’étude: janvier 2019 à décembre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Lieu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d’étude: service de cardiologie, CHU de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Kati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Cas: patients hospitalisés dans le service pour embolie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pulmonaire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Variables étudiées: les données sociodémographiques, les facteurs de risque, les signes cliniques et para cliniques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Recueil et analyse des données avec le logiciel SPSS.26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M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01A80DBD-C71A-FF49-8331-B42E62334185}"/>
              </a:ext>
            </a:extLst>
          </p:cNvPr>
          <p:cNvSpPr txBox="1"/>
          <p:nvPr/>
        </p:nvSpPr>
        <p:spPr>
          <a:xfrm>
            <a:off x="914401" y="414671"/>
            <a:ext cx="10473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 smtClean="0">
                <a:solidFill>
                  <a:schemeClr val="accent2"/>
                </a:solidFill>
              </a:rPr>
              <a:t>Matériels </a:t>
            </a:r>
            <a:r>
              <a:rPr lang="fr-FR" sz="5400" b="1" dirty="0">
                <a:solidFill>
                  <a:schemeClr val="accent2"/>
                </a:solidFill>
              </a:rPr>
              <a:t>et méthodes</a:t>
            </a:r>
          </a:p>
        </p:txBody>
      </p:sp>
    </p:spTree>
    <p:extLst>
      <p:ext uri="{BB962C8B-B14F-4D97-AF65-F5344CB8AC3E}">
        <p14:creationId xmlns:p14="http://schemas.microsoft.com/office/powerpoint/2010/main" val="429318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F24C8E1F-2565-6A45-BF9D-9BA0398DE791}"/>
              </a:ext>
            </a:extLst>
          </p:cNvPr>
          <p:cNvSpPr txBox="1"/>
          <p:nvPr/>
        </p:nvSpPr>
        <p:spPr>
          <a:xfrm>
            <a:off x="534523" y="2599187"/>
            <a:ext cx="3151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32 cas d’EP, </a:t>
            </a:r>
            <a:endParaRPr lang="fr-FR" sz="2400" dirty="0" smtClean="0"/>
          </a:p>
          <a:p>
            <a:r>
              <a:rPr lang="fr-FR" sz="2400" dirty="0" smtClean="0">
                <a:solidFill>
                  <a:srgbClr val="FF0000"/>
                </a:solidFill>
              </a:rPr>
              <a:t>         </a:t>
            </a:r>
            <a:r>
              <a:rPr lang="fr-FR" sz="2400" dirty="0" smtClean="0">
                <a:solidFill>
                  <a:schemeClr val="tx2"/>
                </a:solidFill>
              </a:rPr>
              <a:t>Prév: 17</a:t>
            </a:r>
            <a:r>
              <a:rPr lang="fr-FR" sz="2400" dirty="0">
                <a:solidFill>
                  <a:schemeClr val="tx2"/>
                </a:solidFill>
              </a:rPr>
              <a:t>% 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  Âge moyen: 53, 75 </a:t>
            </a:r>
            <a:r>
              <a:rPr lang="fr-FR" sz="2400" dirty="0" smtClean="0">
                <a:solidFill>
                  <a:schemeClr val="tx2"/>
                </a:solidFill>
              </a:rPr>
              <a:t>ans</a:t>
            </a:r>
          </a:p>
          <a:p>
            <a:r>
              <a:rPr lang="fr-FR" sz="2400" dirty="0">
                <a:solidFill>
                  <a:schemeClr val="tx2"/>
                </a:solidFill>
              </a:rPr>
              <a:t> </a:t>
            </a:r>
            <a:r>
              <a:rPr lang="fr-FR" sz="2400" dirty="0" smtClean="0">
                <a:solidFill>
                  <a:schemeClr val="tx2"/>
                </a:solidFill>
              </a:rPr>
              <a:t>   sex  ratio: 0,88 </a:t>
            </a: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1A80DBD-C71A-FF49-8331-B42E62334185}"/>
              </a:ext>
            </a:extLst>
          </p:cNvPr>
          <p:cNvSpPr txBox="1"/>
          <p:nvPr/>
        </p:nvSpPr>
        <p:spPr>
          <a:xfrm>
            <a:off x="914401" y="414671"/>
            <a:ext cx="83438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 smtClean="0">
                <a:solidFill>
                  <a:schemeClr val="accent2"/>
                </a:solidFill>
              </a:rPr>
              <a:t>Résultats et Commentaires</a:t>
            </a:r>
            <a:endParaRPr lang="fr-FR" sz="5400" b="1" dirty="0">
              <a:solidFill>
                <a:schemeClr val="accent2"/>
              </a:solidFill>
            </a:endParaRPr>
          </a:p>
          <a:p>
            <a:r>
              <a:rPr lang="fr-FR" sz="2800" b="1" dirty="0">
                <a:solidFill>
                  <a:srgbClr val="0070C0"/>
                </a:solidFill>
              </a:rPr>
              <a:t>Caractéristiques sociodémographiques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D4BC4622-7222-F642-82EA-7B5850D78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951128"/>
              </p:ext>
            </p:extLst>
          </p:nvPr>
        </p:nvGraphicFramePr>
        <p:xfrm>
          <a:off x="4062045" y="2599187"/>
          <a:ext cx="6928339" cy="3696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68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6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6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6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64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64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4941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98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5856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Tranche d’âge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37590" algn="l"/>
                        </a:tabLs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Masculin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Féminin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Total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      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   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8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20 - 40 ans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2        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6,3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6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18,7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8        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25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8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41 – 60 ans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6      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18,7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7         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21,9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13      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40,6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&gt;  60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7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21,9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4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12,5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11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34,4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55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Total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15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46,9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17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53,1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32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100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DD3D43F-0101-5745-A294-C2F5550541D6}"/>
              </a:ext>
            </a:extLst>
          </p:cNvPr>
          <p:cNvSpPr txBox="1"/>
          <p:nvPr/>
        </p:nvSpPr>
        <p:spPr>
          <a:xfrm>
            <a:off x="5319071" y="2229855"/>
            <a:ext cx="58856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Tableau 1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 : Répartition selon les tranches d’âge et le sexe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970A509-342E-4121-A301-879AE6335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34523" y="4305045"/>
            <a:ext cx="2851615" cy="242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799"/>
              </a:spcAft>
              <a:tabLst>
                <a:tab pos="1628640" algn="l"/>
              </a:tabLst>
            </a:pPr>
            <a:r>
              <a:rPr lang="fr-FR" b="1" spc="-1" dirty="0" smtClean="0">
                <a:solidFill>
                  <a:srgbClr val="FF0000"/>
                </a:solidFill>
                <a:ea typeface="DejaVu Sans"/>
              </a:rPr>
              <a:t> </a:t>
            </a:r>
            <a:r>
              <a:rPr lang="fr-FR" sz="2000" b="1" spc="-1" dirty="0" smtClean="0">
                <a:solidFill>
                  <a:srgbClr val="FF0000"/>
                </a:solidFill>
                <a:ea typeface="DejaVu Sans"/>
              </a:rPr>
              <a:t>Kane 2019 </a:t>
            </a:r>
          </a:p>
          <a:p>
            <a:pPr algn="ctr">
              <a:lnSpc>
                <a:spcPct val="107000"/>
              </a:lnSpc>
              <a:spcAft>
                <a:spcPts val="799"/>
              </a:spcAft>
              <a:tabLst>
                <a:tab pos="1628640" algn="l"/>
              </a:tabLst>
            </a:pPr>
            <a:r>
              <a:rPr lang="fr-FR" sz="2000" spc="-1" dirty="0" smtClean="0">
                <a:solidFill>
                  <a:schemeClr val="tx2"/>
                </a:solidFill>
                <a:ea typeface="DejaVu Sans"/>
              </a:rPr>
              <a:t>Prév:</a:t>
            </a:r>
            <a:r>
              <a:rPr lang="fr-FR" sz="2000" spc="-1" dirty="0">
                <a:solidFill>
                  <a:schemeClr val="tx2"/>
                </a:solidFill>
                <a:ea typeface="DejaVu Sans"/>
              </a:rPr>
              <a:t> </a:t>
            </a:r>
            <a:r>
              <a:rPr lang="fr-FR" sz="2000" spc="-1" dirty="0" smtClean="0">
                <a:solidFill>
                  <a:schemeClr val="tx2"/>
                </a:solidFill>
                <a:ea typeface="DejaVu Sans"/>
              </a:rPr>
              <a:t>44 %</a:t>
            </a:r>
            <a:endParaRPr lang="de-DE" sz="2000" spc="-1" dirty="0" smtClean="0">
              <a:solidFill>
                <a:schemeClr val="tx2"/>
              </a:solidFill>
            </a:endParaRPr>
          </a:p>
          <a:p>
            <a:pPr algn="ctr" fontAlgn="t">
              <a:lnSpc>
                <a:spcPct val="107000"/>
              </a:lnSpc>
              <a:spcAft>
                <a:spcPts val="799"/>
              </a:spcAft>
              <a:tabLst>
                <a:tab pos="1628648" algn="l"/>
              </a:tabLst>
            </a:pPr>
            <a:r>
              <a:rPr lang="fr-FR" sz="2000" spc="-1" dirty="0" smtClean="0">
                <a:solidFill>
                  <a:schemeClr val="tx2"/>
                </a:solidFill>
                <a:ea typeface="DejaVu Sans"/>
              </a:rPr>
              <a:t>Âge moyen:</a:t>
            </a:r>
            <a:r>
              <a:rPr lang="fr-FR" sz="2000" spc="-1" dirty="0" smtClean="0">
                <a:solidFill>
                  <a:srgbClr val="FF0000"/>
                </a:solidFill>
                <a:ea typeface="DejaVu Sans"/>
              </a:rPr>
              <a:t> </a:t>
            </a:r>
            <a:r>
              <a:rPr lang="fr-FR" sz="2000" spc="-1" dirty="0" smtClean="0">
                <a:solidFill>
                  <a:schemeClr val="tx2"/>
                </a:solidFill>
                <a:ea typeface="DejaVu Sans"/>
              </a:rPr>
              <a:t>70,6±12,3 ans</a:t>
            </a:r>
            <a:endParaRPr lang="fr-FR" sz="2000" dirty="0" smtClean="0">
              <a:solidFill>
                <a:schemeClr val="tx2"/>
              </a:solidFill>
            </a:endParaRPr>
          </a:p>
          <a:p>
            <a:pPr algn="ctr" fontAlgn="t">
              <a:lnSpc>
                <a:spcPct val="107000"/>
              </a:lnSpc>
              <a:spcAft>
                <a:spcPts val="799"/>
              </a:spcAft>
              <a:tabLst>
                <a:tab pos="1628648" algn="l"/>
              </a:tabLst>
            </a:pPr>
            <a:r>
              <a:rPr lang="fr-FR" sz="2000" spc="-1" dirty="0" smtClean="0">
                <a:solidFill>
                  <a:schemeClr val="tx2"/>
                </a:solidFill>
                <a:ea typeface="DejaVu Sans"/>
              </a:rPr>
              <a:t>Sex ratio:</a:t>
            </a:r>
            <a:r>
              <a:rPr lang="fr-FR" sz="2000" spc="-1" dirty="0">
                <a:solidFill>
                  <a:schemeClr val="tx2"/>
                </a:solidFill>
                <a:ea typeface="DejaVu Sans"/>
              </a:rPr>
              <a:t> 0,52</a:t>
            </a:r>
            <a:endParaRPr lang="fr-FR" sz="2000" dirty="0">
              <a:solidFill>
                <a:schemeClr val="tx2"/>
              </a:solidFill>
            </a:endParaRPr>
          </a:p>
          <a:p>
            <a:pPr algn="ctr">
              <a:lnSpc>
                <a:spcPct val="107000"/>
              </a:lnSpc>
              <a:spcAft>
                <a:spcPts val="799"/>
              </a:spcAft>
              <a:tabLst>
                <a:tab pos="1628640" algn="l"/>
              </a:tabLst>
            </a:pPr>
            <a:endParaRPr lang="de-DE" spc="-1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077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048458" y="5041960"/>
            <a:ext cx="5138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Figure 1 :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Caractéristiques cliniques des malades</a:t>
            </a: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3557142037"/>
              </p:ext>
            </p:extLst>
          </p:nvPr>
        </p:nvGraphicFramePr>
        <p:xfrm>
          <a:off x="4072248" y="1939141"/>
          <a:ext cx="7591646" cy="3944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45A637DD-E982-AC41-9BBB-9928E6CA4CCA}"/>
              </a:ext>
            </a:extLst>
          </p:cNvPr>
          <p:cNvSpPr txBox="1"/>
          <p:nvPr/>
        </p:nvSpPr>
        <p:spPr>
          <a:xfrm>
            <a:off x="914401" y="414671"/>
            <a:ext cx="1047307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5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Caractéristiques Cliniques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C4D0D37B-AA8D-4D87-A28B-901E05D38473}"/>
              </a:ext>
            </a:extLst>
          </p:cNvPr>
          <p:cNvSpPr txBox="1"/>
          <p:nvPr/>
        </p:nvSpPr>
        <p:spPr>
          <a:xfrm>
            <a:off x="4172261" y="6054074"/>
            <a:ext cx="759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 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selon les caractérisques cliniques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F3EA5C21-8E02-44BB-9C94-826DAE35F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853396" y="3604300"/>
            <a:ext cx="1998432" cy="12854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799"/>
              </a:spcAft>
              <a:tabLst>
                <a:tab pos="1628640" algn="l"/>
              </a:tabLst>
            </a:pPr>
            <a:r>
              <a:rPr lang="fr-FR" sz="2000" b="1" spc="-1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Millogo:  2017</a:t>
            </a:r>
            <a:endParaRPr lang="de-DE" sz="20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99"/>
              </a:spcAft>
              <a:tabLst>
                <a:tab pos="1628640" algn="l"/>
              </a:tabLst>
            </a:pPr>
            <a:r>
              <a:rPr lang="fr-FR" sz="2000" spc="-1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Syncope</a:t>
            </a:r>
            <a:r>
              <a:rPr lang="fr-FR" sz="2000" spc="-1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, </a:t>
            </a:r>
            <a:r>
              <a:rPr lang="fr-FR" sz="2000" spc="-1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vertiges</a:t>
            </a:r>
          </a:p>
          <a:p>
            <a:pPr algn="ctr">
              <a:lnSpc>
                <a:spcPct val="107000"/>
              </a:lnSpc>
              <a:spcAft>
                <a:spcPts val="799"/>
              </a:spcAft>
              <a:tabLst>
                <a:tab pos="1628640" algn="l"/>
              </a:tabLst>
            </a:pPr>
            <a:r>
              <a:rPr lang="fr-FR" sz="2000" spc="-1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</a:t>
            </a:r>
            <a:r>
              <a:rPr lang="fr-FR" sz="2000" spc="-1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Lipothymie</a:t>
            </a:r>
            <a:endParaRPr lang="de-DE" sz="20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31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val="1064887223"/>
              </p:ext>
            </p:extLst>
          </p:nvPr>
        </p:nvGraphicFramePr>
        <p:xfrm>
          <a:off x="4404759" y="2015633"/>
          <a:ext cx="7325832" cy="3891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4550128" y="6153895"/>
            <a:ext cx="5138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 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selon les facteurs de risques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FE323C64-63E6-8342-AFC0-15E9EE569E7B}"/>
              </a:ext>
            </a:extLst>
          </p:cNvPr>
          <p:cNvSpPr txBox="1"/>
          <p:nvPr/>
        </p:nvSpPr>
        <p:spPr>
          <a:xfrm>
            <a:off x="914401" y="414671"/>
            <a:ext cx="1047307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 smtClean="0">
                <a:solidFill>
                  <a:schemeClr val="accent2"/>
                </a:solidFill>
              </a:rPr>
              <a:t>Résultats et Commentaires</a:t>
            </a:r>
            <a:endParaRPr lang="fr-FR" sz="5400" b="1" dirty="0">
              <a:solidFill>
                <a:schemeClr val="accent2"/>
              </a:solidFill>
            </a:endParaRPr>
          </a:p>
          <a:p>
            <a:r>
              <a:rPr lang="fr-FR" sz="2800" b="1" dirty="0">
                <a:solidFill>
                  <a:srgbClr val="0070C0"/>
                </a:solidFill>
              </a:rPr>
              <a:t>Facteurs de risque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CFA5F684-632C-4AB6-8EB2-89D42B08A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58620" y="3034627"/>
            <a:ext cx="1616533" cy="12525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799"/>
              </a:spcAft>
              <a:tabLst>
                <a:tab pos="1628640" algn="l"/>
              </a:tabLst>
            </a:pPr>
            <a:r>
              <a:rPr lang="fr-FR" sz="2000" b="1" spc="-1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</a:t>
            </a:r>
            <a:r>
              <a:rPr lang="fr-FR" sz="2000" b="1" spc="-1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Kane </a:t>
            </a:r>
            <a:r>
              <a:rPr lang="fr-FR" sz="2000" b="1" spc="-1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2019</a:t>
            </a:r>
          </a:p>
          <a:p>
            <a:pPr algn="ctr">
              <a:lnSpc>
                <a:spcPct val="107000"/>
              </a:lnSpc>
              <a:spcAft>
                <a:spcPts val="799"/>
              </a:spcAft>
              <a:tabLst>
                <a:tab pos="1628640" algn="l"/>
              </a:tabLst>
            </a:pPr>
            <a:r>
              <a:rPr lang="fr-FR" sz="2000" spc="-1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HTA, Diabète</a:t>
            </a:r>
            <a:endParaRPr lang="de-DE" sz="20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99"/>
              </a:spcAft>
              <a:tabLst>
                <a:tab pos="1628640" algn="l"/>
              </a:tabLst>
            </a:pPr>
            <a:endParaRPr lang="de-DE" spc="-1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445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764868"/>
              </p:ext>
            </p:extLst>
          </p:nvPr>
        </p:nvGraphicFramePr>
        <p:xfrm>
          <a:off x="904977" y="2511008"/>
          <a:ext cx="7838974" cy="3248098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9029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1311">
                  <a:extLst>
                    <a:ext uri="{9D8B030D-6E8A-4147-A177-3AD203B41FA5}">
                      <a16:colId xmlns:a16="http://schemas.microsoft.com/office/drawing/2014/main" xmlns="" val="2567211368"/>
                    </a:ext>
                  </a:extLst>
                </a:gridCol>
                <a:gridCol w="281602"/>
                <a:gridCol w="18434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1708">
                  <a:extLst>
                    <a:ext uri="{9D8B030D-6E8A-4147-A177-3AD203B41FA5}">
                      <a16:colId xmlns:a16="http://schemas.microsoft.com/office/drawing/2014/main" xmlns="" val="892636174"/>
                    </a:ext>
                  </a:extLst>
                </a:gridCol>
                <a:gridCol w="16279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7469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Anomalies biologiques / ECG</a:t>
                      </a: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effectLst/>
                        </a:rPr>
                        <a:t>N</a:t>
                      </a:r>
                      <a:endParaRPr lang="fr-FR" sz="2000" dirty="0"/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N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effectLst/>
                        </a:rPr>
                        <a:t>%</a:t>
                      </a:r>
                      <a:endParaRPr lang="fr-FR" sz="2000" dirty="0"/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%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19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accent2"/>
                          </a:solidFill>
                          <a:effectLst/>
                        </a:rPr>
                        <a:t>Bilan Biologique</a:t>
                      </a:r>
                      <a:endParaRPr lang="fr-FR" sz="16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Pro BNP élevé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3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9,4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664">
                <a:tc v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D-dimères élevé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3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9,4</a:t>
                      </a:r>
                      <a:endParaRPr lang="fr-FR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2193">
                <a:tc gridSpan="6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4219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accent2"/>
                          </a:solidFill>
                          <a:effectLst/>
                        </a:rPr>
                        <a:t>ECG</a:t>
                      </a:r>
                      <a:endParaRPr lang="fr-FR" sz="16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Tachycardie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17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</a:rPr>
                        <a:t>53,1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2193">
                <a:tc v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S1Q3 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5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15,6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2193">
                <a:tc v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BBD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6 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18,7 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859465" y="1621009"/>
            <a:ext cx="970888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Tableau 3 :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répartition selon les anomalies de la biologie et de l’ECG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5D8B6795-F41E-E246-834D-FEF777F0FC36}"/>
              </a:ext>
            </a:extLst>
          </p:cNvPr>
          <p:cNvSpPr txBox="1"/>
          <p:nvPr/>
        </p:nvSpPr>
        <p:spPr>
          <a:xfrm>
            <a:off x="859465" y="131215"/>
            <a:ext cx="1047307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 smtClean="0">
                <a:solidFill>
                  <a:schemeClr val="accent2"/>
                </a:solidFill>
              </a:rPr>
              <a:t>Résultats et Commentaires</a:t>
            </a:r>
            <a:endParaRPr lang="fr-FR" sz="5400" b="1" dirty="0">
              <a:solidFill>
                <a:schemeClr val="accent2"/>
              </a:solidFill>
            </a:endParaRPr>
          </a:p>
          <a:p>
            <a:r>
              <a:rPr lang="fr-FR" sz="2800" b="1" dirty="0">
                <a:solidFill>
                  <a:srgbClr val="0070C0"/>
                </a:solidFill>
              </a:rPr>
              <a:t>Données paracliniques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3220D90A-DFE8-415D-AE5A-88FF20006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49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74317"/>
              </p:ext>
            </p:extLst>
          </p:nvPr>
        </p:nvGraphicFramePr>
        <p:xfrm>
          <a:off x="704605" y="2259203"/>
          <a:ext cx="8728014" cy="446227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889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4938">
                  <a:extLst>
                    <a:ext uri="{9D8B030D-6E8A-4147-A177-3AD203B41FA5}">
                      <a16:colId xmlns:a16="http://schemas.microsoft.com/office/drawing/2014/main" xmlns="" val="2988674919"/>
                    </a:ext>
                  </a:extLst>
                </a:gridCol>
                <a:gridCol w="1547446">
                  <a:extLst>
                    <a:ext uri="{9D8B030D-6E8A-4147-A177-3AD203B41FA5}">
                      <a16:colId xmlns:a16="http://schemas.microsoft.com/office/drawing/2014/main" xmlns="" val="3504824295"/>
                    </a:ext>
                  </a:extLst>
                </a:gridCol>
                <a:gridCol w="1705708">
                  <a:extLst>
                    <a:ext uri="{9D8B030D-6E8A-4147-A177-3AD203B41FA5}">
                      <a16:colId xmlns:a16="http://schemas.microsoft.com/office/drawing/2014/main" xmlns="" val="206132889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Anomalies échocardiogramme doppler/ l’angioscanner pulmonaire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N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%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209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solidFill>
                            <a:schemeClr val="accent2"/>
                          </a:solidFill>
                          <a:effectLst/>
                        </a:rPr>
                        <a:t>Echographie Cardiaque</a:t>
                      </a:r>
                      <a:endParaRPr lang="fr-FR" sz="20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FEVG  &gt; 50 %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</a:rPr>
                        <a:t>23</a:t>
                      </a:r>
                      <a:endParaRPr lang="fr-F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chemeClr val="accent2"/>
                          </a:solidFill>
                          <a:effectLst/>
                        </a:rPr>
                        <a:t>71,9</a:t>
                      </a:r>
                      <a:endParaRPr lang="fr-FR" sz="20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74209">
                <a:tc v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r>
                        <a:rPr lang="fr-FR" sz="2000">
                          <a:effectLst/>
                        </a:rPr>
                        <a:t>VD dilaté</a:t>
                      </a:r>
                      <a:endParaRPr lang="fr-FR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effectLst/>
                        </a:rPr>
                        <a:t>23</a:t>
                      </a:r>
                      <a:endParaRPr lang="fr-FR" b="0" dirty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71,9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74209">
                <a:tc v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effectLst/>
                        </a:rPr>
                        <a:t>OD dilaté</a:t>
                      </a:r>
                      <a:endParaRPr lang="fr-FR" dirty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effectLst/>
                        </a:rPr>
                        <a:t>23</a:t>
                      </a:r>
                      <a:endParaRPr lang="fr-FR" b="0" dirty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71,9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07238"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r>
                        <a:rPr lang="fr-FR" sz="2000">
                          <a:effectLst/>
                        </a:rPr>
                        <a:t>IT</a:t>
                      </a:r>
                      <a:endParaRPr lang="fr-FR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>
                          <a:effectLst/>
                        </a:rPr>
                        <a:t>23</a:t>
                      </a:r>
                      <a:endParaRPr lang="fr-FR" b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71,9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07238"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r>
                        <a:rPr lang="fr-FR" sz="2000">
                          <a:effectLst/>
                        </a:rPr>
                        <a:t>HTAP</a:t>
                      </a:r>
                      <a:endParaRPr lang="fr-FR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>
                          <a:effectLst/>
                        </a:rPr>
                        <a:t>19</a:t>
                      </a:r>
                      <a:endParaRPr lang="fr-FR" b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59,4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07238"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effectLst/>
                        </a:rPr>
                        <a:t>VCI dilatée</a:t>
                      </a:r>
                      <a:endParaRPr lang="fr-FR" dirty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effectLst/>
                        </a:rPr>
                        <a:t>18</a:t>
                      </a:r>
                      <a:endParaRPr lang="fr-FR" b="0" dirty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56,2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0723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0723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solidFill>
                            <a:schemeClr val="accent2"/>
                          </a:solidFill>
                          <a:effectLst/>
                        </a:rPr>
                        <a:t>Angioscanner Pulmonaire</a:t>
                      </a:r>
                      <a:endParaRPr lang="fr-FR" sz="20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Occlusion bilatérale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0">
                          <a:effectLst/>
                        </a:rPr>
                        <a:t>20</a:t>
                      </a:r>
                      <a:endParaRPr lang="fr-F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</a:rPr>
                        <a:t>62,5</a:t>
                      </a:r>
                      <a:endParaRPr lang="fr-F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07238"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r>
                        <a:rPr lang="fr-FR" sz="2000">
                          <a:effectLst/>
                        </a:rPr>
                        <a:t> Occlusion unilatérale</a:t>
                      </a:r>
                      <a:endParaRPr lang="fr-FR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>
                          <a:effectLst/>
                        </a:rPr>
                        <a:t>8</a:t>
                      </a:r>
                      <a:endParaRPr lang="fr-FR" b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effectLst/>
                        </a:rPr>
                        <a:t>25</a:t>
                      </a:r>
                      <a:endParaRPr lang="fr-FR" b="0" dirty="0"/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07238"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r>
                        <a:rPr lang="fr-FR" sz="2000">
                          <a:effectLst/>
                        </a:rPr>
                        <a:t> Atélectasie </a:t>
                      </a:r>
                      <a:endParaRPr lang="fr-FR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>
                          <a:effectLst/>
                        </a:rPr>
                        <a:t>11</a:t>
                      </a:r>
                      <a:endParaRPr lang="fr-FR" b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</a:rPr>
                        <a:t>34,4</a:t>
                      </a:r>
                      <a:endParaRPr lang="fr-FR" b="0" dirty="0"/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207238"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effectLst/>
                        </a:rPr>
                        <a:t>Pleurésie</a:t>
                      </a:r>
                      <a:endParaRPr lang="fr-FR" dirty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effectLst/>
                        </a:rPr>
                        <a:t>7</a:t>
                      </a:r>
                      <a:endParaRPr lang="fr-FR" b="0" dirty="0"/>
                    </a:p>
                  </a:txBody>
                  <a:tcPr marL="42793" marR="427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effectLst/>
                        </a:rPr>
                        <a:t>21,9</a:t>
                      </a:r>
                      <a:endParaRPr lang="fr-FR" b="0" dirty="0"/>
                    </a:p>
                  </a:txBody>
                  <a:tcPr marL="42793" marR="42793" marT="0" marB="0" anchor="ctr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6CB0B487-05FE-D54F-8F6E-CF788E8D5ECE}"/>
              </a:ext>
            </a:extLst>
          </p:cNvPr>
          <p:cNvSpPr txBox="1"/>
          <p:nvPr/>
        </p:nvSpPr>
        <p:spPr>
          <a:xfrm>
            <a:off x="712979" y="1428206"/>
            <a:ext cx="1075219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Tableau 4 :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répartition selon les anomalies de l’échocardiogramme doppler et de l’angioscanner pulmonaire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1BA535D3-DF87-D84F-A989-D95CAB49D8E4}"/>
              </a:ext>
            </a:extLst>
          </p:cNvPr>
          <p:cNvSpPr txBox="1"/>
          <p:nvPr/>
        </p:nvSpPr>
        <p:spPr>
          <a:xfrm>
            <a:off x="712979" y="180326"/>
            <a:ext cx="1047307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 smtClean="0">
                <a:solidFill>
                  <a:schemeClr val="accent2"/>
                </a:solidFill>
              </a:rPr>
              <a:t>Résultats et Commentaires</a:t>
            </a:r>
            <a:endParaRPr lang="fr-FR" sz="5400" b="1" dirty="0">
              <a:solidFill>
                <a:schemeClr val="accent2"/>
              </a:solidFill>
            </a:endParaRPr>
          </a:p>
          <a:p>
            <a:r>
              <a:rPr lang="fr-FR" sz="2800" b="1" dirty="0">
                <a:solidFill>
                  <a:srgbClr val="0070C0"/>
                </a:solidFill>
              </a:rPr>
              <a:t>Données paracliniques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CD231B83-14FF-457F-A7B4-1091D6C31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3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14401" y="1824671"/>
            <a:ext cx="1047307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Nos résultats vont dans le même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 que certaines études africaines 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L’embolie pulmonaire est une pathologie fréquemment retrouvée en milieu cardiologique</a:t>
            </a:r>
          </a:p>
          <a:p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prise en charge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précoce permet de diminuer la mortalité</a:t>
            </a:r>
          </a:p>
          <a:p>
            <a:endParaRPr lang="fr-F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 prévention passe par la correction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des facteurs de risques cardio-vasculaires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AAFAF6B-0D52-A64B-ABEA-00795EDA370D}"/>
              </a:ext>
            </a:extLst>
          </p:cNvPr>
          <p:cNvSpPr txBox="1"/>
          <p:nvPr/>
        </p:nvSpPr>
        <p:spPr>
          <a:xfrm>
            <a:off x="914401" y="414671"/>
            <a:ext cx="10473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solidFill>
                  <a:schemeClr val="accent2"/>
                </a:solidFill>
              </a:rPr>
              <a:t>Conclusion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EE8C7A57-745A-4778-A002-27D90303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6B02-B6DE-419C-AE7F-FF3720CD45BA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03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626</Words>
  <Application>Microsoft Office PowerPoint</Application>
  <PresentationFormat>Grand écran</PresentationFormat>
  <Paragraphs>185</Paragraphs>
  <Slides>9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DejaVu Sans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 USER</dc:creator>
  <cp:lastModifiedBy>korotimi</cp:lastModifiedBy>
  <cp:revision>73</cp:revision>
  <dcterms:created xsi:type="dcterms:W3CDTF">2021-04-29T21:50:02Z</dcterms:created>
  <dcterms:modified xsi:type="dcterms:W3CDTF">2021-10-27T23:20:34Z</dcterms:modified>
</cp:coreProperties>
</file>